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5" clrIdx="0">
    <p:extLst>
      <p:ext uri="{19B8F6BF-5375-455C-9EA6-DF929625EA0E}">
        <p15:presenceInfo xmlns:p15="http://schemas.microsoft.com/office/powerpoint/2012/main" userId="Nait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0399" autoAdjust="0"/>
    <p:restoredTop sz="92272" autoAdjust="0"/>
  </p:normalViewPr>
  <p:slideViewPr>
    <p:cSldViewPr snapToGrid="0">
      <p:cViewPr>
        <p:scale>
          <a:sx n="47" d="100"/>
          <a:sy n="47" d="100"/>
        </p:scale>
        <p:origin x="72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1" dt="2021-08-13T14:37:51.442" idx="2">
    <p:pos x="2461" y="17926"/>
    <p:text>参考文献をつけてください。</p:text>
    <p:extLst>
      <p:ext uri="{C676402C-5697-4E1C-873F-D02D1690AC5C}">
        <p15:threadingInfo xmlns:p15="http://schemas.microsoft.com/office/powerpoint/2012/main" timeZoneBias="-540"/>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2021/8/13</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10.tiff"/><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tiff"/><Relationship Id="rId2" Type="http://schemas.openxmlformats.org/officeDocument/2006/relationships/image" Target="../media/image1.png"/><Relationship Id="rId16" Type="http://schemas.openxmlformats.org/officeDocument/2006/relationships/comments" Target="../comments/comment1.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8.tiff"/><Relationship Id="rId15" Type="http://schemas.openxmlformats.org/officeDocument/2006/relationships/image" Target="../media/image12.tiff"/><Relationship Id="rId10" Type="http://schemas.openxmlformats.org/officeDocument/2006/relationships/image" Target="../media/image7.tiff"/><Relationship Id="rId4" Type="http://schemas.openxmlformats.org/officeDocument/2006/relationships/image" Target="../media/image3.png"/><Relationship Id="rId9" Type="http://schemas.openxmlformats.org/officeDocument/2006/relationships/image" Target="../media/image6.tiff"/><Relationship Id="rId1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a:solidFill>
                  <a:schemeClr val="bg1"/>
                </a:solidFill>
              </a:rPr>
              <a:t>大阪</a:t>
            </a:r>
            <a:r>
              <a:rPr kumimoji="1" lang="ja-JP" altLang="en-US" sz="3600" dirty="0">
                <a:solidFill>
                  <a:schemeClr val="bg1"/>
                </a:solidFill>
              </a:rPr>
              <a:t>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a:solidFill>
                  <a:schemeClr val="bg1"/>
                </a:solidFill>
              </a:rPr>
              <a:t>大阪</a:t>
            </a:r>
            <a:r>
              <a:rPr kumimoji="1" lang="ja-JP" altLang="en-US" sz="3600" dirty="0">
                <a:solidFill>
                  <a:schemeClr val="bg1"/>
                </a:solidFill>
              </a:rPr>
              <a:t>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888938" y="21147778"/>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888716" y="22310540"/>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pic>
        <p:nvPicPr>
          <p:cNvPr id="34" name="図 33">
            <a:extLst>
              <a:ext uri="{FF2B5EF4-FFF2-40B4-BE49-F238E27FC236}">
                <a16:creationId xmlns:a16="http://schemas.microsoft.com/office/drawing/2014/main" id="{A1353343-66BA-4927-B4D8-5A480C875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3867" y="3732254"/>
            <a:ext cx="7547524" cy="7750666"/>
          </a:xfrm>
          <a:prstGeom prst="rect">
            <a:avLst/>
          </a:prstGeom>
        </p:spPr>
      </p:pic>
      <p:sp>
        <p:nvSpPr>
          <p:cNvPr id="29" name="テキスト ボックス 28">
            <a:extLst>
              <a:ext uri="{FF2B5EF4-FFF2-40B4-BE49-F238E27FC236}">
                <a16:creationId xmlns:a16="http://schemas.microsoft.com/office/drawing/2014/main" id="{BF34B931-4D1A-424E-9496-9CDD849B4C64}"/>
              </a:ext>
            </a:extLst>
          </p:cNvPr>
          <p:cNvSpPr txBox="1"/>
          <p:nvPr/>
        </p:nvSpPr>
        <p:spPr>
          <a:xfrm>
            <a:off x="741068" y="17029010"/>
            <a:ext cx="9997921"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09" y="2787603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68895" y="17908531"/>
            <a:ext cx="12960000" cy="2123658"/>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1. </a:t>
            </a: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本研究室において作成した大規模顔データベース</a:t>
            </a:r>
            <a:r>
              <a:rPr kumimoji="1" lang="ja-JP" altLang="en-US" sz="3200">
                <a:latin typeface="Meiryo UI" panose="020B0604030504040204" pitchFamily="50" charset="-128"/>
                <a:ea typeface="Meiryo UI" panose="020B0604030504040204" pitchFamily="50" charset="-128"/>
              </a:rPr>
              <a:t>（</a:t>
            </a:r>
            <a:r>
              <a:rPr kumimoji="1" lang="en-US" altLang="ja-JP" sz="3200" dirty="0">
                <a:latin typeface="Meiryo UI" panose="020B0604030504040204" pitchFamily="50" charset="-128"/>
                <a:ea typeface="Meiryo UI" panose="020B0604030504040204" pitchFamily="50" charset="-128"/>
              </a:rPr>
              <a:t>FFHQ(</a:t>
            </a:r>
            <a:r>
              <a:rPr kumimoji="1" lang="ja-JP" altLang="en-US" sz="3200">
                <a:latin typeface="Meiryo UI" panose="020B0604030504040204" pitchFamily="50" charset="-128"/>
                <a:ea typeface="Meiryo UI" panose="020B0604030504040204" pitchFamily="50" charset="-128"/>
              </a:rPr>
              <a:t>約</a:t>
            </a:r>
            <a:r>
              <a:rPr kumimoji="1" lang="en-US" altLang="ja-JP" sz="3200" dirty="0">
                <a:latin typeface="Meiryo UI" panose="020B0604030504040204" pitchFamily="50" charset="-128"/>
                <a:ea typeface="Meiryo UI" panose="020B0604030504040204" pitchFamily="50" charset="-128"/>
              </a:rPr>
              <a:t>70000</a:t>
            </a:r>
            <a:r>
              <a:rPr kumimoji="1" lang="ja-JP" altLang="en-US" sz="3200">
                <a:latin typeface="Meiryo UI" panose="020B0604030504040204" pitchFamily="50" charset="-128"/>
                <a:ea typeface="Meiryo UI" panose="020B0604030504040204" pitchFamily="50" charset="-128"/>
              </a:rPr>
              <a:t>枚</a:t>
            </a:r>
            <a:r>
              <a:rPr kumimoji="1" lang="en-US" altLang="ja-JP" sz="3200" dirty="0">
                <a:latin typeface="Meiryo UI" panose="020B0604030504040204" pitchFamily="50" charset="-128"/>
                <a:ea typeface="Meiryo UI" panose="020B0604030504040204" pitchFamily="50" charset="-128"/>
              </a:rPr>
              <a:t>)+</a:t>
            </a:r>
            <a:r>
              <a:rPr kumimoji="1" lang="ja-JP" altLang="en-US" sz="3200">
                <a:latin typeface="Meiryo UI" panose="020B0604030504040204" pitchFamily="50" charset="-128"/>
                <a:ea typeface="Meiryo UI" panose="020B0604030504040204" pitchFamily="50" charset="-128"/>
              </a:rPr>
              <a:t>（</a:t>
            </a:r>
            <a:r>
              <a:rPr kumimoji="1" lang="en-US" altLang="ja-JP" sz="3200" dirty="0">
                <a:latin typeface="Meiryo UI" panose="020B0604030504040204" pitchFamily="50" charset="-128"/>
                <a:ea typeface="Meiryo UI" panose="020B0604030504040204" pitchFamily="50" charset="-128"/>
              </a:rPr>
              <a:t>10000 </a:t>
            </a:r>
            <a:r>
              <a:rPr kumimoji="1" lang="ja-JP" altLang="en-US" sz="3200" dirty="0">
                <a:latin typeface="Meiryo UI" panose="020B0604030504040204" pitchFamily="50" charset="-128"/>
                <a:ea typeface="Meiryo UI" panose="020B0604030504040204" pitchFamily="50" charset="-128"/>
              </a:rPr>
              <a:t>人の</a:t>
            </a:r>
            <a:r>
              <a:rPr kumimoji="1" lang="ja-JP" altLang="en-US" sz="3200">
                <a:latin typeface="Meiryo UI" panose="020B0604030504040204" pitchFamily="50" charset="-128"/>
                <a:ea typeface="Meiryo UI" panose="020B0604030504040204" pitchFamily="50" charset="-128"/>
              </a:rPr>
              <a:t>アジア人顔画像）</a:t>
            </a:r>
            <a:r>
              <a:rPr kumimoji="1" lang="ja-JP" altLang="en-US" sz="3200" dirty="0">
                <a:latin typeface="Meiryo UI" panose="020B0604030504040204" pitchFamily="50" charset="-128"/>
                <a:ea typeface="Meiryo UI" panose="020B0604030504040204" pitchFamily="50" charset="-128"/>
              </a:rPr>
              <a:t>を学習した </a:t>
            </a:r>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を用いて </a:t>
            </a:r>
            <a:r>
              <a:rPr kumimoji="1" lang="en-US" altLang="ja-JP" sz="3200" dirty="0">
                <a:latin typeface="Meiryo UI" panose="020B0604030504040204" pitchFamily="50" charset="-128"/>
                <a:ea typeface="Meiryo UI" panose="020B0604030504040204" pitchFamily="50" charset="-128"/>
              </a:rPr>
              <a:t>30000 </a:t>
            </a:r>
            <a:r>
              <a:rPr kumimoji="1" lang="ja-JP" altLang="en-US" sz="3200" dirty="0">
                <a:latin typeface="Meiryo UI" panose="020B0604030504040204" pitchFamily="50" charset="-128"/>
                <a:ea typeface="Meiryo UI" panose="020B0604030504040204" pitchFamily="50" charset="-128"/>
              </a:rPr>
              <a:t>枚の顔画像を生成した</a:t>
            </a:r>
            <a:r>
              <a:rPr kumimoji="1" lang="en-US" altLang="ja-JP" sz="3200" dirty="0">
                <a:latin typeface="Meiryo UI" panose="020B0604030504040204" pitchFamily="50" charset="-128"/>
                <a:ea typeface="Meiryo UI" panose="020B0604030504040204" pitchFamily="50" charset="-128"/>
              </a:rPr>
              <a:t>.</a:t>
            </a: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112890" y="25761642"/>
            <a:ext cx="1296000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a:t>
            </a:r>
            <a:r>
              <a:rPr kumimoji="1" lang="ja-JP" altLang="en-US" sz="3200">
                <a:latin typeface="Meiryo UI" panose="020B0604030504040204" pitchFamily="50" charset="-128"/>
                <a:ea typeface="Meiryo UI" panose="020B0604030504040204" pitchFamily="50" charset="-128"/>
              </a:rPr>
              <a:t>により日本人</a:t>
            </a:r>
            <a:r>
              <a:rPr kumimoji="1" lang="ja-JP" altLang="en-US" sz="3200" dirty="0">
                <a:latin typeface="Meiryo UI" panose="020B0604030504040204" pitchFamily="50" charset="-128"/>
                <a:ea typeface="Meiryo UI" panose="020B0604030504040204" pitchFamily="50" charset="-128"/>
              </a:rPr>
              <a:t>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112889" y="27876952"/>
            <a:ext cx="13238461" cy="1138773"/>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a:t>
            </a:r>
            <a:r>
              <a:rPr kumimoji="1" lang="ja-JP" altLang="en-US" sz="3200" dirty="0">
                <a:latin typeface="Meiryo UI" panose="020B0604030504040204" pitchFamily="50" charset="-128"/>
                <a:ea typeface="Meiryo UI" panose="020B0604030504040204" pitchFamily="50" charset="-128"/>
              </a:rPr>
              <a:t>をベースモデルとして</a:t>
            </a:r>
            <a:r>
              <a:rPr kumimoji="1" lang="ja-JP" altLang="en-US" sz="3200">
                <a:latin typeface="Meiryo UI" panose="020B0604030504040204" pitchFamily="50" charset="-128"/>
                <a:ea typeface="Meiryo UI" panose="020B0604030504040204" pitchFamily="50" charset="-128"/>
              </a:rPr>
              <a:t>転移学習による日本人</a:t>
            </a:r>
            <a:r>
              <a:rPr kumimoji="1" lang="ja-JP" altLang="en-US" sz="3200" dirty="0">
                <a:latin typeface="Meiryo UI" panose="020B0604030504040204" pitchFamily="50" charset="-128"/>
                <a:ea typeface="Meiryo UI" panose="020B0604030504040204" pitchFamily="50" charset="-128"/>
              </a:rPr>
              <a:t>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603208"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作成</a:t>
            </a:r>
            <a:r>
              <a:rPr lang="ja-JP" altLang="en-US" sz="3200" dirty="0">
                <a:latin typeface="Meiryo UI" panose="020B0604030504040204" pitchFamily="50" charset="-128"/>
                <a:ea typeface="Meiryo UI" panose="020B0604030504040204" pitchFamily="50" charset="-128"/>
              </a:rPr>
              <a:t>した識別器</a:t>
            </a:r>
            <a:r>
              <a:rPr lang="ja-JP" altLang="en-US" sz="3200">
                <a:latin typeface="Meiryo UI" panose="020B0604030504040204" pitchFamily="50" charset="-128"/>
                <a:ea typeface="Meiryo UI" panose="020B0604030504040204" pitchFamily="50" charset="-128"/>
              </a:rPr>
              <a:t>は図</a:t>
            </a:r>
            <a:r>
              <a:rPr lang="en-US" altLang="ja-JP" sz="3200" dirty="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a:t>
            </a:r>
            <a:r>
              <a:rPr lang="ja-JP" altLang="en-US" sz="3200">
                <a:latin typeface="Meiryo UI" panose="020B0604030504040204" pitchFamily="50" charset="-128"/>
                <a:ea typeface="Meiryo UI" panose="020B0604030504040204" pitchFamily="50" charset="-128"/>
              </a:rPr>
              <a:t>あった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987248" y="24734765"/>
            <a:ext cx="6391783"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GAN</a:t>
            </a:r>
            <a:r>
              <a:rPr lang="ja-JP" altLang="en-US" sz="2800" dirty="0">
                <a:latin typeface="Meiryo UI" panose="020B0604030504040204" pitchFamily="50" charset="-128"/>
                <a:ea typeface="Meiryo UI" panose="020B0604030504040204" pitchFamily="50" charset="-128"/>
              </a:rPr>
              <a:t>の概要</a:t>
            </a:r>
            <a:endParaRPr lang="en-US" altLang="ja-JP" sz="2800" dirty="0">
              <a:latin typeface="Meiryo UI" panose="020B0604030504040204" pitchFamily="50" charset="-128"/>
              <a:ea typeface="Meiryo UI" panose="020B0604030504040204" pitchFamily="50" charset="-128"/>
            </a:endParaRPr>
          </a:p>
        </p:txBody>
      </p:sp>
      <p:pic>
        <p:nvPicPr>
          <p:cNvPr id="27" name="図 26">
            <a:extLst>
              <a:ext uri="{FF2B5EF4-FFF2-40B4-BE49-F238E27FC236}">
                <a16:creationId xmlns:a16="http://schemas.microsoft.com/office/drawing/2014/main" id="{ADAF1837-76C2-4096-8569-E52617313B3C}"/>
              </a:ext>
            </a:extLst>
          </p:cNvPr>
          <p:cNvPicPr>
            <a:picLocks noChangeAspect="1"/>
          </p:cNvPicPr>
          <p:nvPr/>
        </p:nvPicPr>
        <p:blipFill>
          <a:blip r:embed="rId3"/>
          <a:stretch>
            <a:fillRect/>
          </a:stretch>
        </p:blipFill>
        <p:spPr>
          <a:xfrm>
            <a:off x="1641639" y="20078355"/>
            <a:ext cx="10254035" cy="4412259"/>
          </a:xfrm>
          <a:prstGeom prst="rect">
            <a:avLst/>
          </a:prstGeom>
        </p:spPr>
      </p:pic>
      <p:pic>
        <p:nvPicPr>
          <p:cNvPr id="31" name="図 30">
            <a:extLst>
              <a:ext uri="{FF2B5EF4-FFF2-40B4-BE49-F238E27FC236}">
                <a16:creationId xmlns:a16="http://schemas.microsoft.com/office/drawing/2014/main" id="{05032136-481B-43B2-A81F-D21710C92A1D}"/>
              </a:ext>
            </a:extLst>
          </p:cNvPr>
          <p:cNvPicPr>
            <a:picLocks noChangeAspect="1"/>
          </p:cNvPicPr>
          <p:nvPr/>
        </p:nvPicPr>
        <p:blipFill>
          <a:blip r:embed="rId4"/>
          <a:stretch>
            <a:fillRect/>
          </a:stretch>
        </p:blipFill>
        <p:spPr>
          <a:xfrm>
            <a:off x="741068" y="11080656"/>
            <a:ext cx="13555987" cy="6120528"/>
          </a:xfrm>
          <a:prstGeom prst="rect">
            <a:avLst/>
          </a:prstGeom>
        </p:spPr>
      </p:pic>
      <p:sp>
        <p:nvSpPr>
          <p:cNvPr id="4" name="テキスト ボックス 3">
            <a:extLst>
              <a:ext uri="{FF2B5EF4-FFF2-40B4-BE49-F238E27FC236}">
                <a16:creationId xmlns:a16="http://schemas.microsoft.com/office/drawing/2014/main" id="{1963BDA5-5D80-43E4-9184-E31EAD51C30E}"/>
              </a:ext>
            </a:extLst>
          </p:cNvPr>
          <p:cNvSpPr txBox="1"/>
          <p:nvPr/>
        </p:nvSpPr>
        <p:spPr>
          <a:xfrm>
            <a:off x="4626380" y="31785909"/>
            <a:ext cx="3790564" cy="400110"/>
          </a:xfrm>
          <a:prstGeom prst="rect">
            <a:avLst/>
          </a:prstGeom>
          <a:noFill/>
        </p:spPr>
        <p:txBody>
          <a:bodyPr wrap="square" rtlCol="0">
            <a:spAutoFit/>
          </a:bodyPr>
          <a:lstStyle/>
          <a:p>
            <a:r>
              <a:rPr kumimoji="1" lang="en-US" altLang="ja-JP" sz="2000" dirty="0"/>
              <a:t>Base model (</a:t>
            </a:r>
            <a:r>
              <a:rPr kumimoji="1" lang="en-US" altLang="ja-JP" sz="2000" dirty="0" err="1"/>
              <a:t>MobileNet</a:t>
            </a:r>
            <a:r>
              <a:rPr kumimoji="1" lang="en-US" altLang="ja-JP" sz="2000" dirty="0"/>
              <a:t> v2)</a:t>
            </a:r>
            <a:endParaRPr kumimoji="1" lang="ja-JP" altLang="en-US" sz="20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400435" y="28150398"/>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309825" y="32081002"/>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366369" y="31816342"/>
            <a:ext cx="2153161" cy="400110"/>
          </a:xfrm>
          <a:prstGeom prst="rect">
            <a:avLst/>
          </a:prstGeom>
          <a:noFill/>
        </p:spPr>
        <p:txBody>
          <a:bodyPr wrap="square" rtlCol="0">
            <a:spAutoFit/>
          </a:bodyPr>
          <a:lstStyle/>
          <a:p>
            <a:pPr algn="ctr"/>
            <a:r>
              <a:rPr kumimoji="1" lang="en-US" altLang="ja-JP" sz="2000" dirty="0"/>
              <a:t>Prediction layer</a:t>
            </a:r>
            <a:endParaRPr kumimoji="1" lang="ja-JP" altLang="en-US" sz="2000" dirty="0"/>
          </a:p>
        </p:txBody>
      </p:sp>
      <p:cxnSp>
        <p:nvCxnSpPr>
          <p:cNvPr id="12" name="直線矢印コネクタ 11">
            <a:extLst>
              <a:ext uri="{FF2B5EF4-FFF2-40B4-BE49-F238E27FC236}">
                <a16:creationId xmlns:a16="http://schemas.microsoft.com/office/drawing/2014/main" id="{E3D62A69-21E3-48C7-9058-16742D8C045B}"/>
              </a:ext>
            </a:extLst>
          </p:cNvPr>
          <p:cNvCxnSpPr/>
          <p:nvPr/>
        </p:nvCxnSpPr>
        <p:spPr>
          <a:xfrm>
            <a:off x="11092508" y="35479600"/>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533097" y="34879435"/>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110831" y="38358189"/>
            <a:ext cx="6391783" cy="523220"/>
          </a:xfrm>
          <a:prstGeom prst="rect">
            <a:avLst/>
          </a:prstGeom>
          <a:noFill/>
        </p:spPr>
        <p:txBody>
          <a:bodyPr wrap="square">
            <a:spAutoFit/>
          </a:bodyPr>
          <a:lstStyle/>
          <a:p>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a:t>
            </a:r>
            <a:r>
              <a:rPr lang="ja-JP" altLang="en-US" sz="2800">
                <a:latin typeface="Meiryo UI" panose="020B0604030504040204" pitchFamily="50" charset="-128"/>
                <a:ea typeface="Meiryo UI" panose="020B0604030504040204" pitchFamily="50" charset="-128"/>
              </a:rPr>
              <a:t>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068895" y="29550643"/>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xmlns="">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068895" y="29550643"/>
                <a:ext cx="12960000" cy="1815882"/>
              </a:xfrm>
              <a:prstGeom prst="rect">
                <a:avLst/>
              </a:prstGeom>
              <a:blipFill>
                <a:blip r:embed="rId6"/>
                <a:stretch>
                  <a:fillRect l="-941" t="-3704" b="-8418"/>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284169" y="37616048"/>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1073164" y="11581993"/>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39" y="28143870"/>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6439614" y="20739968"/>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888938" y="27063780"/>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759976" y="22071108"/>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7"/>
          <a:stretch>
            <a:fillRect/>
          </a:stretch>
        </p:blipFill>
        <p:spPr>
          <a:xfrm>
            <a:off x="1304787" y="32813504"/>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6564203" y="14533989"/>
            <a:ext cx="11919784" cy="5921280"/>
            <a:chOff x="16105792" y="12431307"/>
            <a:chExt cx="11919784" cy="5921280"/>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8"/>
            <a:stretch>
              <a:fillRect/>
            </a:stretch>
          </p:blipFill>
          <p:spPr>
            <a:xfrm>
              <a:off x="16105792" y="12439697"/>
              <a:ext cx="2891545" cy="2891545"/>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9"/>
            <a:stretch>
              <a:fillRect/>
            </a:stretch>
          </p:blipFill>
          <p:spPr>
            <a:xfrm>
              <a:off x="22124618" y="12457752"/>
              <a:ext cx="2891545" cy="2891545"/>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10"/>
            <a:stretch>
              <a:fillRect/>
            </a:stretch>
          </p:blipFill>
          <p:spPr>
            <a:xfrm>
              <a:off x="22160587" y="15431233"/>
              <a:ext cx="2891545" cy="2891545"/>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11"/>
            <a:stretch>
              <a:fillRect/>
            </a:stretch>
          </p:blipFill>
          <p:spPr>
            <a:xfrm>
              <a:off x="25134031" y="12431307"/>
              <a:ext cx="2891545" cy="2891545"/>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12"/>
            <a:stretch>
              <a:fillRect/>
            </a:stretch>
          </p:blipFill>
          <p:spPr>
            <a:xfrm>
              <a:off x="19115205" y="12449788"/>
              <a:ext cx="2891545" cy="2891545"/>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3"/>
            <a:stretch>
              <a:fillRect/>
            </a:stretch>
          </p:blipFill>
          <p:spPr>
            <a:xfrm>
              <a:off x="25125356" y="15447967"/>
              <a:ext cx="2891545" cy="2891545"/>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4"/>
            <a:stretch>
              <a:fillRect/>
            </a:stretch>
          </p:blipFill>
          <p:spPr>
            <a:xfrm>
              <a:off x="19115204" y="15461042"/>
              <a:ext cx="2891545" cy="2891545"/>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5"/>
            <a:stretch>
              <a:fillRect/>
            </a:stretch>
          </p:blipFill>
          <p:spPr>
            <a:xfrm>
              <a:off x="16105792" y="15461042"/>
              <a:ext cx="2869290" cy="286929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5921945" y="33219293"/>
            <a:ext cx="3334695" cy="923330"/>
          </a:xfrm>
          <a:prstGeom prst="rect">
            <a:avLst/>
          </a:prstGeom>
        </p:spPr>
        <p:txBody>
          <a:bodyPr wrap="non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2931</TotalTime>
  <Words>849</Words>
  <Application>Microsoft Macintosh PowerPoint</Application>
  <PresentationFormat>ユーザー設定</PresentationFormat>
  <Paragraphs>43</Paragraphs>
  <Slides>1</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vt:i4>
      </vt:variant>
    </vt:vector>
  </HeadingPairs>
  <TitlesOfParts>
    <vt:vector size="7" baseType="lpstr">
      <vt:lpstr>Meiryo UI</vt:lpstr>
      <vt:lpstr>Arial</vt:lpstr>
      <vt:lpstr>Calibri</vt:lpstr>
      <vt:lpstr>Calibri Light</vt:lpstr>
      <vt:lpstr>Cambria Math</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Naito</cp:lastModifiedBy>
  <cp:revision>16</cp:revision>
  <dcterms:created xsi:type="dcterms:W3CDTF">2021-07-29T02:59:02Z</dcterms:created>
  <dcterms:modified xsi:type="dcterms:W3CDTF">2021-08-13T06:08:09Z</dcterms:modified>
</cp:coreProperties>
</file>